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3" r:id="rId1"/>
  </p:sldMasterIdLst>
  <p:notesMasterIdLst>
    <p:notesMasterId r:id="rId24"/>
  </p:notes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9" r:id="rId10"/>
    <p:sldId id="264" r:id="rId11"/>
    <p:sldId id="265" r:id="rId12"/>
    <p:sldId id="266" r:id="rId13"/>
    <p:sldId id="268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7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98A34-DA67-6B41-8598-D5886E5D5C5E}" type="datetimeFigureOut">
              <a:rPr lang="en-US" smtClean="0"/>
              <a:t>5/28/12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0C0F4-DFCD-6543-9BF1-F9E1065A6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9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courtesy</a:t>
            </a:r>
            <a:r>
              <a:rPr lang="en-US" baseline="0" dirty="0" smtClean="0"/>
              <a:t> Thad </a:t>
            </a:r>
            <a:r>
              <a:rPr lang="en-US" baseline="0" dirty="0" err="1" smtClean="0"/>
              <a:t>Zajdowicz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C0F4-DFCD-6543-9BF1-F9E1065A62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7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Courtesy Linden </a:t>
            </a:r>
            <a:r>
              <a:rPr lang="en-US" dirty="0" err="1" smtClean="0"/>
              <a:t>Laserna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C0F4-DFCD-6543-9BF1-F9E1065A62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3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C0F4-DFCD-6543-9BF1-F9E1065A62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24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Courtesy</a:t>
            </a:r>
            <a:r>
              <a:rPr lang="en-US" baseline="0" dirty="0" smtClean="0"/>
              <a:t> g-point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C0F4-DFCD-6543-9BF1-F9E1065A62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8F55-CF2C-FC4C-B1F0-58159EA4D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8F55-CF2C-FC4C-B1F0-58159EA4D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8F55-CF2C-FC4C-B1F0-58159EA4D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8F55-CF2C-FC4C-B1F0-58159EA4D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8F55-CF2C-FC4C-B1F0-58159EA4D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5373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8F55-CF2C-FC4C-B1F0-58159EA4D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8F55-CF2C-FC4C-B1F0-58159EA4D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8F55-CF2C-FC4C-B1F0-58159EA4D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8F55-CF2C-FC4C-B1F0-58159EA4D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78F55-CF2C-FC4C-B1F0-58159EA4D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4BF5F-20B3-2F41-BCCF-03F1E5AF5E94}" type="datetimeFigureOut">
              <a:rPr lang="en-US" smtClean="0"/>
              <a:t>5/28/12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78F55-CF2C-FC4C-B1F0-58159EA4D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4F81B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pple.com/library/mac/%23documentation/cocoa/Conceptual/KeyValueObserving/KeyValueObserving.html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Best Practices:</a:t>
            </a:r>
            <a:br>
              <a:rPr lang="en-US" dirty="0" smtClean="0"/>
            </a:br>
            <a:r>
              <a:rPr lang="en-US" sz="3600" dirty="0" smtClean="0"/>
              <a:t>Avoid the Bloat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Twitter: @</a:t>
            </a:r>
            <a:r>
              <a:rPr lang="en-US" dirty="0" err="1" smtClean="0">
                <a:solidFill>
                  <a:schemeClr val="tx1"/>
                </a:solidFill>
              </a:rPr>
              <a:t>JAgostoni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http://jason.agostoni.net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http://</a:t>
            </a:r>
            <a:r>
              <a:rPr lang="en-US" dirty="0" err="1" smtClean="0">
                <a:solidFill>
                  <a:schemeClr val="tx1"/>
                </a:solidFill>
              </a:rPr>
              <a:t>bit.ly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SportsApp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10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#1: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AppDelegate</a:t>
            </a:r>
            <a:r>
              <a:rPr lang="en-US" dirty="0" smtClean="0"/>
              <a:t> has TOO many responsibilities</a:t>
            </a:r>
          </a:p>
          <a:p>
            <a:pPr lvl="1"/>
            <a:r>
              <a:rPr lang="en-US" dirty="0" smtClean="0"/>
              <a:t>Holds a reference to the Data Model</a:t>
            </a:r>
          </a:p>
          <a:p>
            <a:pPr lvl="1"/>
            <a:r>
              <a:rPr lang="en-US" dirty="0" smtClean="0"/>
              <a:t>Responsible for loading the data model</a:t>
            </a:r>
          </a:p>
          <a:p>
            <a:pPr lvl="1"/>
            <a:r>
              <a:rPr lang="en-US" dirty="0" smtClean="0"/>
              <a:t>Responsible for parsing the XML</a:t>
            </a:r>
          </a:p>
          <a:p>
            <a:pPr lvl="1"/>
            <a:r>
              <a:rPr lang="en-US" dirty="0" smtClean="0"/>
              <a:t>Responsible for being the </a:t>
            </a:r>
            <a:r>
              <a:rPr lang="en-US" dirty="0" err="1" smtClean="0"/>
              <a:t>AppDelegate</a:t>
            </a:r>
            <a:endParaRPr lang="en-US" dirty="0" smtClean="0"/>
          </a:p>
          <a:p>
            <a:r>
              <a:rPr lang="en-US" dirty="0" smtClean="0"/>
              <a:t>Each class has to reference the delegate and has control over the data source (</a:t>
            </a:r>
            <a:r>
              <a:rPr lang="en-US" dirty="0" err="1" smtClean="0"/>
              <a:t>NSMutableArray</a:t>
            </a:r>
            <a:r>
              <a:rPr lang="en-US" dirty="0" smtClean="0"/>
              <a:t>) and can corrupt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3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Two Patterns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Encapsulate control, lifetime, scope, creation of an object</a:t>
            </a:r>
          </a:p>
          <a:p>
            <a:r>
              <a:rPr lang="en-US" dirty="0" smtClean="0"/>
              <a:t>Ensure only one copy of an object exists</a:t>
            </a:r>
          </a:p>
          <a:p>
            <a:r>
              <a:rPr lang="en-US" dirty="0" smtClean="0"/>
              <a:t>Perfect replacement for “global variables” in the App Delegate</a:t>
            </a:r>
          </a:p>
          <a:p>
            <a:r>
              <a:rPr lang="en-US" dirty="0" smtClean="0"/>
              <a:t>Ugly App: the data source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Single-Responsibility Principle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Any class should have at most ONE purpose</a:t>
            </a:r>
          </a:p>
          <a:p>
            <a:r>
              <a:rPr lang="en-US" dirty="0" smtClean="0"/>
              <a:t>A class should completely encapsulate that purpose</a:t>
            </a:r>
          </a:p>
          <a:p>
            <a:r>
              <a:rPr lang="en-US" dirty="0" smtClean="0"/>
              <a:t>A class should have only one “reason to change”</a:t>
            </a:r>
          </a:p>
          <a:p>
            <a:r>
              <a:rPr lang="en-US" dirty="0" smtClean="0"/>
              <a:t>Cohesiveness</a:t>
            </a:r>
          </a:p>
          <a:p>
            <a:r>
              <a:rPr lang="en-US" dirty="0" smtClean="0"/>
              <a:t> Ugly App: Split the XML parsing from the data model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1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 in Objective-C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82700"/>
            <a:ext cx="8229600" cy="48434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Shared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Instance Variables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Convenience Methods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689100"/>
            <a:ext cx="7543800" cy="149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492500"/>
            <a:ext cx="7543800" cy="1460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5384800"/>
            <a:ext cx="7505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4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#1: Split out the data and xml responsibilities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91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38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#2: </a:t>
            </a:r>
            <a:r>
              <a:rPr lang="en-US" smtClean="0"/>
              <a:t>Class Coupling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classes have direct references</a:t>
            </a:r>
          </a:p>
          <a:p>
            <a:r>
              <a:rPr lang="en-US" dirty="0" smtClean="0"/>
              <a:t>All classes rely on </a:t>
            </a:r>
            <a:r>
              <a:rPr lang="en-US" dirty="0" err="1" smtClean="0"/>
              <a:t>AppDelegate</a:t>
            </a:r>
            <a:r>
              <a:rPr lang="en-US" dirty="0"/>
              <a:t> </a:t>
            </a:r>
            <a:r>
              <a:rPr lang="en-US" dirty="0" smtClean="0"/>
              <a:t>making: changes are HIGH impact</a:t>
            </a:r>
          </a:p>
          <a:p>
            <a:r>
              <a:rPr lang="en-US" dirty="0" smtClean="0"/>
              <a:t>Different views/</a:t>
            </a:r>
            <a:r>
              <a:rPr lang="en-US" dirty="0" err="1" smtClean="0"/>
              <a:t>ViewControllers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refer to each other (BAD)</a:t>
            </a:r>
          </a:p>
          <a:p>
            <a:r>
              <a:rPr lang="en-US" dirty="0" smtClean="0"/>
              <a:t>Change is DIFFICULT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904886" y="3975100"/>
            <a:ext cx="4795032" cy="2659063"/>
            <a:chOff x="2019300" y="2597150"/>
            <a:chExt cx="3492500" cy="1936750"/>
          </a:xfrm>
        </p:grpSpPr>
        <p:sp>
          <p:nvSpPr>
            <p:cNvPr id="6" name="Rounded Rectangle 5"/>
            <p:cNvSpPr/>
            <p:nvPr/>
          </p:nvSpPr>
          <p:spPr>
            <a:xfrm>
              <a:off x="3822700" y="3479800"/>
              <a:ext cx="1689100" cy="1054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AppDelegate</a:t>
              </a:r>
              <a:endParaRPr lang="en-US" dirty="0" smtClean="0"/>
            </a:p>
            <a:p>
              <a:pPr marL="285750" indent="-285750">
                <a:buFontTx/>
                <a:buChar char="-"/>
              </a:pPr>
              <a:r>
                <a:rPr lang="en-US" dirty="0" smtClean="0"/>
                <a:t>Model</a:t>
              </a:r>
            </a:p>
            <a:p>
              <a:pPr marL="285750" indent="-285750">
                <a:buFontTx/>
                <a:buChar char="-"/>
              </a:pPr>
              <a:r>
                <a:rPr lang="en-US" dirty="0" smtClean="0"/>
                <a:t>XML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019300" y="3295650"/>
              <a:ext cx="1689100" cy="1054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Dash View / Controller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225800" y="2597150"/>
              <a:ext cx="1689100" cy="1054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List View / Controller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9611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Observer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updates are coordinated through events bubbled to concerned views</a:t>
            </a:r>
          </a:p>
          <a:p>
            <a:r>
              <a:rPr lang="en-US" dirty="0" smtClean="0"/>
              <a:t>“Publisher” pushes event to a central framework – publish/subscribe</a:t>
            </a:r>
          </a:p>
          <a:p>
            <a:r>
              <a:rPr lang="en-US" dirty="0" smtClean="0"/>
              <a:t>“Observers” listen for specific events to take action, data are frequently packaged in event</a:t>
            </a:r>
          </a:p>
          <a:p>
            <a:r>
              <a:rPr lang="en-US" dirty="0" smtClean="0"/>
              <a:t>No direct coupling is necessary between publishers and observers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0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 in Objective-C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NSNotificationCenter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Broadcast between objects within an application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NSNotification</a:t>
            </a:r>
            <a:r>
              <a:rPr lang="en-US" dirty="0" smtClean="0"/>
              <a:t> as a name, sender and info dictionary</a:t>
            </a:r>
          </a:p>
          <a:p>
            <a:r>
              <a:rPr lang="en-US" dirty="0" smtClean="0"/>
              <a:t>Observers use the </a:t>
            </a:r>
            <a:r>
              <a:rPr lang="en-US" dirty="0" err="1" smtClean="0"/>
              <a:t>addObserver</a:t>
            </a:r>
            <a:r>
              <a:rPr lang="en-US" dirty="0" smtClean="0"/>
              <a:t> method to route notifications to a given method/selector</a:t>
            </a:r>
          </a:p>
          <a:p>
            <a:r>
              <a:rPr lang="en-US" dirty="0" smtClean="0"/>
              <a:t>By default, notifications are routed synchronously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348" y="3265560"/>
            <a:ext cx="4978400" cy="66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48" y="4434156"/>
            <a:ext cx="3467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 in Objective-C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Key-Value Observing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Observers are automatically notified when a property changes on an object</a:t>
            </a:r>
          </a:p>
          <a:p>
            <a:r>
              <a:rPr lang="en-US" dirty="0" smtClean="0"/>
              <a:t>Subject must be “KVO” compliant</a:t>
            </a:r>
          </a:p>
          <a:p>
            <a:r>
              <a:rPr lang="en-US" dirty="0" smtClean="0"/>
              <a:t>Subject can be single object or collection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</a:rPr>
              <a:t>http://</a:t>
            </a:r>
            <a:r>
              <a:rPr lang="en-US" sz="1400" dirty="0" err="1">
                <a:solidFill>
                  <a:schemeClr val="accent1"/>
                </a:solidFill>
              </a:rPr>
              <a:t>developer.apple.com</a:t>
            </a:r>
            <a:r>
              <a:rPr lang="en-US" sz="1400" dirty="0">
                <a:solidFill>
                  <a:schemeClr val="accent1"/>
                </a:solidFill>
              </a:rPr>
              <a:t>/library/mac/#documentation/cocoa/Conceptual/</a:t>
            </a:r>
            <a:r>
              <a:rPr lang="en-US" sz="1400" dirty="0" err="1">
                <a:solidFill>
                  <a:schemeClr val="accent1"/>
                </a:solidFill>
              </a:rPr>
              <a:t>KeyValueObserving</a:t>
            </a:r>
            <a:r>
              <a:rPr lang="en-US" sz="1400" dirty="0">
                <a:solidFill>
                  <a:schemeClr val="accent1"/>
                </a:solidFill>
              </a:rPr>
              <a:t>/</a:t>
            </a:r>
            <a:r>
              <a:rPr lang="en-US" sz="1400" dirty="0" err="1" smtClean="0">
                <a:solidFill>
                  <a:schemeClr val="accent1"/>
                </a:solidFill>
              </a:rPr>
              <a:t>KeyValueObserving.html</a:t>
            </a:r>
            <a:endParaRPr lang="en-US" sz="1400" dirty="0" smtClean="0">
              <a:solidFill>
                <a:schemeClr val="accent1"/>
              </a:solidFill>
              <a:hlinkClick r:id="rId3"/>
            </a:endParaRP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0" y="2504071"/>
            <a:ext cx="4254500" cy="22733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05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#2: decouple the views using an observer pattern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7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these design patterns:</a:t>
            </a:r>
          </a:p>
          <a:p>
            <a:pPr lvl="1"/>
            <a:r>
              <a:rPr lang="en-US" dirty="0" smtClean="0"/>
              <a:t>The application is more maintainable</a:t>
            </a:r>
          </a:p>
          <a:p>
            <a:pPr lvl="1"/>
            <a:r>
              <a:rPr lang="en-US" dirty="0" smtClean="0"/>
              <a:t>Code risk is greatly reduced</a:t>
            </a:r>
          </a:p>
          <a:p>
            <a:pPr lvl="1"/>
            <a:r>
              <a:rPr lang="en-US" dirty="0" smtClean="0"/>
              <a:t>The code is easy to follow and understand</a:t>
            </a:r>
          </a:p>
          <a:p>
            <a:pPr lvl="1"/>
            <a:r>
              <a:rPr lang="en-US" dirty="0" smtClean="0"/>
              <a:t>There is less impact to change</a:t>
            </a:r>
          </a:p>
          <a:p>
            <a:r>
              <a:rPr lang="en-US" dirty="0" smtClean="0"/>
              <a:t>Other Developers will appreciate it</a:t>
            </a:r>
          </a:p>
          <a:p>
            <a:pPr lvl="1"/>
            <a:r>
              <a:rPr lang="en-US" dirty="0" smtClean="0"/>
              <a:t>The code is intuitive</a:t>
            </a:r>
          </a:p>
          <a:p>
            <a:pPr lvl="1"/>
            <a:r>
              <a:rPr lang="en-US" dirty="0" smtClean="0"/>
              <a:t>The design patterns are recognizable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71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F81BD"/>
                </a:solidFill>
              </a:rPr>
              <a:t>Jason Agostoni</a:t>
            </a:r>
            <a:endParaRPr lang="en-US" dirty="0">
              <a:solidFill>
                <a:srgbClr val="4F81B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Sr. Software Architect at CEI</a:t>
            </a:r>
          </a:p>
          <a:p>
            <a:pPr lvl="1"/>
            <a:r>
              <a:rPr lang="en-US" dirty="0" smtClean="0"/>
              <a:t>Lead for Integration and Mobile Areas</a:t>
            </a:r>
          </a:p>
          <a:p>
            <a:r>
              <a:rPr lang="en-US" dirty="0" smtClean="0"/>
              <a:t>14+ Years in Microsoft and Mobile Platforms</a:t>
            </a:r>
          </a:p>
          <a:p>
            <a:r>
              <a:rPr lang="en-US" dirty="0" smtClean="0"/>
              <a:t>Apps in the App Store:</a:t>
            </a:r>
          </a:p>
          <a:p>
            <a:pPr lvl="1"/>
            <a:r>
              <a:rPr lang="en-US" dirty="0" smtClean="0"/>
              <a:t>Pittsburgh Code Camp</a:t>
            </a:r>
          </a:p>
          <a:p>
            <a:pPr lvl="1"/>
            <a:r>
              <a:rPr lang="en-US" dirty="0" smtClean="0"/>
              <a:t>Sports Schedules (give me a good review?)</a:t>
            </a:r>
          </a:p>
          <a:p>
            <a:pPr lvl="2"/>
            <a:r>
              <a:rPr lang="en-US" b="1" dirty="0" smtClean="0">
                <a:solidFill>
                  <a:srgbClr val="800000"/>
                </a:solidFill>
              </a:rPr>
              <a:t>http://</a:t>
            </a:r>
            <a:r>
              <a:rPr lang="en-US" b="1" dirty="0" err="1" smtClean="0">
                <a:solidFill>
                  <a:srgbClr val="800000"/>
                </a:solidFill>
              </a:rPr>
              <a:t>bit.ly</a:t>
            </a:r>
            <a:r>
              <a:rPr lang="en-US" b="1" dirty="0" smtClean="0">
                <a:solidFill>
                  <a:srgbClr val="800000"/>
                </a:solidFill>
              </a:rPr>
              <a:t>/</a:t>
            </a:r>
            <a:r>
              <a:rPr lang="en-US" b="1" dirty="0" err="1" smtClean="0">
                <a:solidFill>
                  <a:srgbClr val="800000"/>
                </a:solidFill>
              </a:rPr>
              <a:t>SportsApp</a:t>
            </a:r>
            <a:endParaRPr lang="en-US" b="1" dirty="0" smtClean="0">
              <a:solidFill>
                <a:srgbClr val="800000"/>
              </a:solidFill>
            </a:endParaRPr>
          </a:p>
          <a:p>
            <a:pPr lvl="1"/>
            <a:r>
              <a:rPr lang="en-US" dirty="0" smtClean="0"/>
              <a:t>Several clients’  apps</a:t>
            </a:r>
          </a:p>
          <a:p>
            <a:r>
              <a:rPr lang="en-US" dirty="0" smtClean="0"/>
              <a:t>Clients of all sizes</a:t>
            </a:r>
          </a:p>
        </p:txBody>
      </p:sp>
    </p:spTree>
    <p:extLst>
      <p:ext uri="{BB962C8B-B14F-4D97-AF65-F5344CB8AC3E}">
        <p14:creationId xmlns:p14="http://schemas.microsoft.com/office/powerpoint/2010/main" val="60389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Design </a:t>
            </a:r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Model View Controller</a:t>
            </a:r>
          </a:p>
          <a:p>
            <a:pPr lvl="1"/>
            <a:r>
              <a:rPr lang="en-US" dirty="0" smtClean="0"/>
              <a:t>Presentation pattern native within </a:t>
            </a:r>
            <a:r>
              <a:rPr lang="en-US" dirty="0" err="1" smtClean="0"/>
              <a:t>CocoaTouch</a:t>
            </a:r>
            <a:endParaRPr lang="en-US" dirty="0" smtClean="0"/>
          </a:p>
          <a:p>
            <a:r>
              <a:rPr lang="en-US" dirty="0" smtClean="0"/>
              <a:t>Category</a:t>
            </a:r>
          </a:p>
          <a:p>
            <a:pPr lvl="1"/>
            <a:r>
              <a:rPr lang="en-US" dirty="0" smtClean="0"/>
              <a:t>Provides ability to extend functionality of a class without </a:t>
            </a:r>
            <a:r>
              <a:rPr lang="en-US" dirty="0" err="1" smtClean="0"/>
              <a:t>subclassing</a:t>
            </a:r>
            <a:endParaRPr lang="en-US" dirty="0" smtClean="0"/>
          </a:p>
          <a:p>
            <a:r>
              <a:rPr lang="en-US" dirty="0" smtClean="0"/>
              <a:t>Delegation (Protocols)</a:t>
            </a:r>
          </a:p>
          <a:p>
            <a:pPr lvl="1"/>
            <a:r>
              <a:rPr lang="en-US" dirty="0" smtClean="0"/>
              <a:t>Same as interfaces in other languages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Proxy (</a:t>
            </a:r>
            <a:r>
              <a:rPr lang="en-US" dirty="0" err="1" smtClean="0"/>
              <a:t>NSProxy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Stand-in object which forwards calls to another object</a:t>
            </a:r>
          </a:p>
          <a:p>
            <a:r>
              <a:rPr lang="en-US" dirty="0" smtClean="0"/>
              <a:t>Factory</a:t>
            </a:r>
          </a:p>
          <a:p>
            <a:pPr lvl="1"/>
            <a:r>
              <a:rPr lang="en-US" dirty="0" smtClean="0"/>
              <a:t>Object which creates other objects</a:t>
            </a:r>
          </a:p>
          <a:p>
            <a:pPr lvl="1"/>
            <a:r>
              <a:rPr lang="en-US" dirty="0" smtClean="0"/>
              <a:t>Interesting in Objective-C where the Classes themselves have factories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</a:p>
          <a:p>
            <a:pPr lvl="1"/>
            <a:r>
              <a:rPr lang="en-US" dirty="0" smtClean="0"/>
              <a:t>Cocoa Design Patterns</a:t>
            </a:r>
            <a:br>
              <a:rPr lang="en-US" dirty="0" smtClean="0"/>
            </a:br>
            <a:r>
              <a:rPr lang="en-US" i="1" dirty="0" smtClean="0"/>
              <a:t>Buck, </a:t>
            </a:r>
            <a:r>
              <a:rPr lang="en-US" i="1" dirty="0" err="1" smtClean="0"/>
              <a:t>Yacktman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Addison Wesley</a:t>
            </a:r>
          </a:p>
          <a:p>
            <a:pPr lvl="1"/>
            <a:r>
              <a:rPr lang="en-US" dirty="0" smtClean="0"/>
              <a:t>Pro Objective-C Design Patterns</a:t>
            </a:r>
            <a:br>
              <a:rPr lang="en-US" dirty="0" smtClean="0"/>
            </a:br>
            <a:r>
              <a:rPr lang="en-US" i="1" dirty="0" smtClean="0"/>
              <a:t>Carlo Chung</a:t>
            </a:r>
            <a:br>
              <a:rPr lang="en-US" i="1" dirty="0" smtClean="0"/>
            </a:br>
            <a:r>
              <a:rPr lang="en-US" i="1" dirty="0" err="1" smtClean="0"/>
              <a:t>Apress</a:t>
            </a:r>
            <a:endParaRPr lang="en-US" i="1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Online</a:t>
            </a:r>
          </a:p>
          <a:p>
            <a:pPr lvl="1"/>
            <a:r>
              <a:rPr lang="en-US" dirty="0" smtClean="0"/>
              <a:t>My Blog</a:t>
            </a:r>
            <a:br>
              <a:rPr lang="en-US" dirty="0" smtClean="0"/>
            </a:br>
            <a:r>
              <a:rPr lang="en-US" sz="1600" dirty="0" smtClean="0"/>
              <a:t>http://jason.agostoni.net</a:t>
            </a:r>
          </a:p>
          <a:p>
            <a:pPr lvl="1"/>
            <a:r>
              <a:rPr lang="en-US" dirty="0" smtClean="0"/>
              <a:t>Objective-C </a:t>
            </a:r>
            <a:r>
              <a:rPr lang="en-US" dirty="0"/>
              <a:t>Design Patterns</a:t>
            </a:r>
            <a:br>
              <a:rPr lang="en-US" dirty="0"/>
            </a:br>
            <a:r>
              <a:rPr lang="en-US" sz="1600" dirty="0"/>
              <a:t>http://www.informit.com/articles/article.aspx?p=</a:t>
            </a:r>
            <a:r>
              <a:rPr lang="en-US" sz="1600" dirty="0" smtClean="0"/>
              <a:t>1566875</a:t>
            </a:r>
          </a:p>
          <a:p>
            <a:pPr lvl="1"/>
            <a:r>
              <a:rPr lang="en-US" dirty="0" smtClean="0"/>
              <a:t>Wikipedia</a:t>
            </a:r>
          </a:p>
          <a:p>
            <a:pPr lvl="2"/>
            <a:r>
              <a:rPr lang="en-US" dirty="0" smtClean="0"/>
              <a:t>Has some good examples in the general design pattern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64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Twitter: @</a:t>
            </a:r>
            <a:r>
              <a:rPr lang="en-US" dirty="0" err="1" smtClean="0"/>
              <a:t>JAgostoni</a:t>
            </a:r>
            <a:endParaRPr lang="en-US" dirty="0" smtClean="0"/>
          </a:p>
          <a:p>
            <a:r>
              <a:rPr lang="en-US" dirty="0" smtClean="0"/>
              <a:t>Blog: http://jason.agostoni.net</a:t>
            </a:r>
          </a:p>
          <a:p>
            <a:r>
              <a:rPr lang="en-US" dirty="0" smtClean="0"/>
              <a:t>Sports Schedules: http://bit.ly/SportsApp</a:t>
            </a:r>
          </a:p>
          <a:p>
            <a:r>
              <a:rPr lang="en-US" dirty="0"/>
              <a:t>Code samples: https://github.com/JAgostoni/iOS-Best-</a:t>
            </a:r>
            <a:r>
              <a:rPr lang="en-US" dirty="0" smtClean="0"/>
              <a:t>Practices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550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learned to apply best practices and design patterns for RIA/Rich/Web apps</a:t>
            </a:r>
          </a:p>
          <a:p>
            <a:r>
              <a:rPr lang="en-US" dirty="0" smtClean="0"/>
              <a:t>Why is mobile different?</a:t>
            </a:r>
          </a:p>
          <a:p>
            <a:pPr lvl="1"/>
            <a:r>
              <a:rPr lang="en-US" dirty="0" smtClean="0"/>
              <a:t>Symptom of learning on-the-side?</a:t>
            </a:r>
          </a:p>
          <a:p>
            <a:pPr lvl="1"/>
            <a:r>
              <a:rPr lang="en-US" dirty="0" smtClean="0"/>
              <a:t>Feeling that it doesn’t matter?</a:t>
            </a:r>
          </a:p>
          <a:p>
            <a:pPr lvl="1"/>
            <a:r>
              <a:rPr lang="en-US" dirty="0" smtClean="0"/>
              <a:t>Less experienced developers?</a:t>
            </a:r>
          </a:p>
          <a:p>
            <a:r>
              <a:rPr lang="en-US" dirty="0" smtClean="0"/>
              <a:t>It may be even more important to apply best practices in mobile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 believe in best </a:t>
            </a:r>
            <a:r>
              <a:rPr lang="en-US" dirty="0" smtClean="0"/>
              <a:t>practices and </a:t>
            </a:r>
            <a:r>
              <a:rPr lang="en-US" smtClean="0"/>
              <a:t>design patterns?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5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Rationale: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common mistakes</a:t>
            </a:r>
          </a:p>
          <a:p>
            <a:r>
              <a:rPr lang="en-US" dirty="0" smtClean="0"/>
              <a:t>Consistency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Maintainability</a:t>
            </a:r>
          </a:p>
          <a:p>
            <a:r>
              <a:rPr lang="en-US" dirty="0" smtClean="0"/>
              <a:t>Etc.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54399" y="4763079"/>
            <a:ext cx="706647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WE ALL KNOW ABOUT BEST PRACTICES IN SOFTWARE DEVELOPMENT: WHY DO WE SEE THEM ONLY IN POWER POINT PRESENTATIONS</a:t>
            </a:r>
            <a:r>
              <a:rPr lang="en-US" sz="2400" i="1" dirty="0" smtClean="0"/>
              <a:t>? – </a:t>
            </a:r>
            <a:r>
              <a:rPr lang="en-US" sz="2400" i="1" dirty="0" err="1" smtClean="0"/>
              <a:t>Prakash</a:t>
            </a:r>
            <a:r>
              <a:rPr lang="en-US" sz="2400" i="1" dirty="0" smtClean="0"/>
              <a:t> J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529773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Rationale: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problems have already been solved</a:t>
            </a:r>
          </a:p>
          <a:p>
            <a:r>
              <a:rPr lang="en-US" dirty="0" smtClean="0"/>
              <a:t>Easy to recognize by developers</a:t>
            </a:r>
          </a:p>
          <a:p>
            <a:r>
              <a:rPr lang="en-US" dirty="0" smtClean="0"/>
              <a:t>Nearly all frameworks embrace patterns</a:t>
            </a:r>
          </a:p>
          <a:p>
            <a:r>
              <a:rPr lang="en-US" dirty="0" smtClean="0"/>
              <a:t>Tested over and over </a:t>
            </a:r>
            <a:r>
              <a:rPr lang="en-US" dirty="0" smtClean="0"/>
              <a:t>again</a:t>
            </a:r>
          </a:p>
          <a:p>
            <a:r>
              <a:rPr lang="en-US" dirty="0" smtClean="0"/>
              <a:t>Not </a:t>
            </a:r>
            <a:r>
              <a:rPr lang="en-US" i="1" dirty="0" smtClean="0"/>
              <a:t>just </a:t>
            </a:r>
            <a:r>
              <a:rPr lang="en-US" dirty="0" smtClean="0"/>
              <a:t>reusable code but reusable ideas</a:t>
            </a:r>
          </a:p>
          <a:p>
            <a:r>
              <a:rPr lang="en-US" dirty="0" smtClean="0"/>
              <a:t>Reduce implementation time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5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Ball Of Mud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Very common  anti-pattern in Objective-C</a:t>
            </a:r>
          </a:p>
          <a:p>
            <a:r>
              <a:rPr lang="en-US" dirty="0" smtClean="0"/>
              <a:t>Makes code un-maintainable</a:t>
            </a:r>
          </a:p>
          <a:p>
            <a:r>
              <a:rPr lang="en-US" dirty="0" smtClean="0"/>
              <a:t>High code risk</a:t>
            </a:r>
          </a:p>
          <a:p>
            <a:r>
              <a:rPr lang="en-US" dirty="0" smtClean="0"/>
              <a:t>Insecure</a:t>
            </a:r>
          </a:p>
          <a:p>
            <a:r>
              <a:rPr lang="en-US" dirty="0" smtClean="0"/>
              <a:t>Ugly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924"/>
          <a:stretch/>
        </p:blipFill>
        <p:spPr>
          <a:xfrm>
            <a:off x="4394200" y="1600200"/>
            <a:ext cx="4584700" cy="5118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672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Ugly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 err="1" smtClean="0"/>
              <a:t>ain’t</a:t>
            </a:r>
            <a:r>
              <a:rPr lang="en-US" dirty="0" smtClean="0"/>
              <a:t> pretty</a:t>
            </a:r>
          </a:p>
          <a:p>
            <a:r>
              <a:rPr lang="en-US" dirty="0" smtClean="0"/>
              <a:t>It has lots of problems</a:t>
            </a:r>
          </a:p>
          <a:p>
            <a:r>
              <a:rPr lang="en-US" dirty="0" smtClean="0"/>
              <a:t>It</a:t>
            </a:r>
            <a:r>
              <a:rPr lang="fr-FR" dirty="0" smtClean="0"/>
              <a:t>’</a:t>
            </a:r>
            <a:r>
              <a:rPr lang="en-US" dirty="0" smtClean="0"/>
              <a:t>s unmaintainable</a:t>
            </a:r>
          </a:p>
          <a:p>
            <a:r>
              <a:rPr lang="en-US" dirty="0" smtClean="0"/>
              <a:t>It’s fragile</a:t>
            </a:r>
          </a:p>
          <a:p>
            <a:r>
              <a:rPr lang="en-US" dirty="0" smtClean="0"/>
              <a:t>It’s full of risk</a:t>
            </a:r>
          </a:p>
          <a:p>
            <a:r>
              <a:rPr lang="en-US" dirty="0" smtClean="0"/>
              <a:t>Worst yet:</a:t>
            </a:r>
            <a:br>
              <a:rPr lang="en-US" dirty="0" smtClean="0"/>
            </a:br>
            <a:r>
              <a:rPr lang="en-US" dirty="0" smtClean="0"/>
              <a:t>It’s not atypical</a:t>
            </a:r>
          </a:p>
          <a:p>
            <a:r>
              <a:rPr lang="en-US" dirty="0" smtClean="0">
                <a:solidFill>
                  <a:srgbClr val="953735"/>
                </a:solidFill>
              </a:rPr>
              <a:t>It can’t be </a:t>
            </a:r>
            <a:r>
              <a:rPr lang="en-US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that</a:t>
            </a:r>
            <a:r>
              <a:rPr lang="en-US" i="1" dirty="0" smtClean="0">
                <a:solidFill>
                  <a:srgbClr val="953735"/>
                </a:solidFill>
              </a:rPr>
              <a:t> </a:t>
            </a:r>
            <a:r>
              <a:rPr lang="en-US" dirty="0" smtClean="0">
                <a:solidFill>
                  <a:srgbClr val="953735"/>
                </a:solidFill>
              </a:rPr>
              <a:t>bad … can it?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iOS Simulator Screen shot May 26, 2012 9.15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300" y="1600200"/>
            <a:ext cx="2463800" cy="3695700"/>
          </a:xfrm>
          <a:prstGeom prst="rect">
            <a:avLst/>
          </a:prstGeom>
        </p:spPr>
      </p:pic>
      <p:pic>
        <p:nvPicPr>
          <p:cNvPr id="6" name="Picture 5" descr="iOS Simulator Screen shot May 26, 2012 9.15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933" y="2616199"/>
            <a:ext cx="2472267" cy="370840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75346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Indicators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than one protocol in a class</a:t>
            </a:r>
          </a:p>
          <a:p>
            <a:r>
              <a:rPr lang="en-US" dirty="0" smtClean="0"/>
              <a:t>Large number of properties (not a model)</a:t>
            </a:r>
          </a:p>
          <a:p>
            <a:r>
              <a:rPr lang="en-US" dirty="0" smtClean="0"/>
              <a:t>Direct references between views/controllers</a:t>
            </a:r>
          </a:p>
          <a:p>
            <a:r>
              <a:rPr lang="en-US" dirty="0" smtClean="0"/>
              <a:t>Lots … and lots … of scrolling</a:t>
            </a:r>
          </a:p>
          <a:p>
            <a:r>
              <a:rPr lang="en-US" dirty="0" smtClean="0"/>
              <a:t>Long list of #import statements</a:t>
            </a:r>
          </a:p>
          <a:p>
            <a:r>
              <a:rPr lang="en-US" dirty="0" smtClean="0"/>
              <a:t>Really long-winded methods</a:t>
            </a:r>
          </a:p>
        </p:txBody>
      </p:sp>
    </p:spTree>
    <p:extLst>
      <p:ext uri="{BB962C8B-B14F-4D97-AF65-F5344CB8AC3E}">
        <p14:creationId xmlns:p14="http://schemas.microsoft.com/office/powerpoint/2010/main" val="35094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222</TotalTime>
  <Words>831</Words>
  <Application>Microsoft Macintosh PowerPoint</Application>
  <PresentationFormat>On-screen Show (4:3)</PresentationFormat>
  <Paragraphs>159</Paragraphs>
  <Slides>22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Black</vt:lpstr>
      <vt:lpstr>iOS Best Practices: Avoid the Bloat</vt:lpstr>
      <vt:lpstr>Jason Agostoni</vt:lpstr>
      <vt:lpstr>Challenges</vt:lpstr>
      <vt:lpstr>Do you believe in best practices and design patterns?</vt:lpstr>
      <vt:lpstr>Rationale: Best Practices</vt:lpstr>
      <vt:lpstr>Rationale: Design Patterns</vt:lpstr>
      <vt:lpstr>Big Ball Of Mud</vt:lpstr>
      <vt:lpstr>The Ugly App</vt:lpstr>
      <vt:lpstr>Complexity Indicators</vt:lpstr>
      <vt:lpstr>Problem #1: Responsibilities</vt:lpstr>
      <vt:lpstr>Solution: Two Patterns</vt:lpstr>
      <vt:lpstr>Singleton in Objective-C</vt:lpstr>
      <vt:lpstr>FIX #1: Split out the data and xml responsibilities</vt:lpstr>
      <vt:lpstr>Problem #2: Class Coupling</vt:lpstr>
      <vt:lpstr>Solution: Observer Pattern</vt:lpstr>
      <vt:lpstr>Observer in Objective-C</vt:lpstr>
      <vt:lpstr>Observer in Objective-C</vt:lpstr>
      <vt:lpstr>FIX #2: decouple the views using an observer pattern</vt:lpstr>
      <vt:lpstr>Improvements</vt:lpstr>
      <vt:lpstr>Built-in Design Patterns</vt:lpstr>
      <vt:lpstr>Resources</vt:lpstr>
      <vt:lpstr>Thanks!</vt:lpstr>
    </vt:vector>
  </TitlesOfParts>
  <Company>CEI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Best Practices</dc:title>
  <dc:creator>Jason Agostoni</dc:creator>
  <cp:lastModifiedBy>Jason Agostoni</cp:lastModifiedBy>
  <cp:revision>61</cp:revision>
  <dcterms:created xsi:type="dcterms:W3CDTF">2012-05-27T00:21:26Z</dcterms:created>
  <dcterms:modified xsi:type="dcterms:W3CDTF">2012-05-28T19:27:53Z</dcterms:modified>
</cp:coreProperties>
</file>